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65" r:id="rId2"/>
    <p:sldId id="258" r:id="rId3"/>
    <p:sldId id="261" r:id="rId4"/>
    <p:sldId id="263" r:id="rId5"/>
    <p:sldId id="264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600"/>
    <a:srgbClr val="C9C9C9"/>
    <a:srgbClr val="FF0000"/>
    <a:srgbClr val="FFFF00"/>
    <a:srgbClr val="3737FF"/>
    <a:srgbClr val="5B5BFF"/>
    <a:srgbClr val="000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010" autoAdjust="0"/>
    <p:restoredTop sz="94651" autoAdjust="0"/>
  </p:normalViewPr>
  <p:slideViewPr>
    <p:cSldViewPr snapToGrid="0">
      <p:cViewPr varScale="1">
        <p:scale>
          <a:sx n="86" d="100"/>
          <a:sy n="86" d="100"/>
        </p:scale>
        <p:origin x="87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3BC92B-20E3-4759-9EA2-4291CE070368}" type="datetimeFigureOut">
              <a:rPr lang="en-GB" smtClean="0"/>
              <a:t>08/09/2021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E7C73D-9F36-4409-AC4D-B1068866F4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129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7C73D-9F36-4409-AC4D-B1068866F4E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428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08/09/2021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756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08/09/2021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113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08/09/2021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509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08/09/2021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748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08/09/2021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9058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08/09/2021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895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08/09/2021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13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08/09/2021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775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08/09/2021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76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08/09/2021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256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08/09/2021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72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45666-C2DB-4374-98FD-31A24254EBAB}" type="datetimeFigureOut">
              <a:rPr lang="en-GB" smtClean="0"/>
              <a:t>08/09/2021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752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44244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Mixing water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6"/>
            <a:ext cx="8285163" cy="10260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Two cups each contain the same amount of water.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dirty="0"/>
              <a:t>One cup is poured into the other.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659525" y="2026825"/>
            <a:ext cx="5845260" cy="1401216"/>
            <a:chOff x="1229051" y="1451176"/>
            <a:chExt cx="5845260" cy="1401216"/>
          </a:xfrm>
        </p:grpSpPr>
        <p:grpSp>
          <p:nvGrpSpPr>
            <p:cNvPr id="6" name="Group 5"/>
            <p:cNvGrpSpPr/>
            <p:nvPr/>
          </p:nvGrpSpPr>
          <p:grpSpPr>
            <a:xfrm>
              <a:off x="6013262" y="1454884"/>
              <a:ext cx="1061049" cy="1397508"/>
              <a:chOff x="1572910" y="1622015"/>
              <a:chExt cx="1061049" cy="1397508"/>
            </a:xfrm>
          </p:grpSpPr>
          <p:sp>
            <p:nvSpPr>
              <p:cNvPr id="21" name="Trapezoid 20"/>
              <p:cNvSpPr/>
              <p:nvPr/>
            </p:nvSpPr>
            <p:spPr>
              <a:xfrm rot="10800000">
                <a:off x="1597657" y="1689313"/>
                <a:ext cx="1009651" cy="1307884"/>
              </a:xfrm>
              <a:prstGeom prst="trapezoid">
                <a:avLst>
                  <a:gd name="adj" fmla="val 14533"/>
                </a:avLst>
              </a:prstGeom>
              <a:gradFill flip="none" rotWithShape="1">
                <a:gsLst>
                  <a:gs pos="0">
                    <a:schemeClr val="accent5">
                      <a:lumMod val="67000"/>
                    </a:schemeClr>
                  </a:gs>
                  <a:gs pos="48000">
                    <a:schemeClr val="accent5">
                      <a:lumMod val="97000"/>
                      <a:lumOff val="3000"/>
                    </a:schemeClr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27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2" name="Trapezoid 21"/>
              <p:cNvSpPr/>
              <p:nvPr/>
            </p:nvSpPr>
            <p:spPr>
              <a:xfrm rot="10800000">
                <a:off x="1572910" y="1622015"/>
                <a:ext cx="1061049" cy="1397508"/>
              </a:xfrm>
              <a:prstGeom prst="trapezoid">
                <a:avLst>
                  <a:gd name="adj" fmla="val 14881"/>
                </a:avLst>
              </a:prstGeom>
              <a:gradFill flip="none" rotWithShape="1">
                <a:gsLst>
                  <a:gs pos="0">
                    <a:schemeClr val="accent3">
                      <a:lumMod val="0"/>
                      <a:lumOff val="100000"/>
                      <a:alpha val="0"/>
                    </a:schemeClr>
                  </a:gs>
                  <a:gs pos="72000">
                    <a:schemeClr val="accent3">
                      <a:lumMod val="0"/>
                      <a:lumOff val="100000"/>
                    </a:schemeClr>
                  </a:gs>
                  <a:gs pos="98000">
                    <a:srgbClr val="C9C9C9"/>
                  </a:gs>
                </a:gsLst>
                <a:lin ang="13500000" scaled="1"/>
                <a:tileRect/>
              </a:gradFill>
              <a:ln w="635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1229051" y="1451176"/>
              <a:ext cx="2879271" cy="1399252"/>
              <a:chOff x="1229051" y="1451176"/>
              <a:chExt cx="2879271" cy="1399252"/>
            </a:xfrm>
          </p:grpSpPr>
          <p:grpSp>
            <p:nvGrpSpPr>
              <p:cNvPr id="9" name="Group 8"/>
              <p:cNvGrpSpPr/>
              <p:nvPr/>
            </p:nvGrpSpPr>
            <p:grpSpPr>
              <a:xfrm>
                <a:off x="1229051" y="1451176"/>
                <a:ext cx="2879271" cy="1399252"/>
                <a:chOff x="1229051" y="1451176"/>
                <a:chExt cx="2879271" cy="1399252"/>
              </a:xfrm>
            </p:grpSpPr>
            <p:grpSp>
              <p:nvGrpSpPr>
                <p:cNvPr id="13" name="Group 12"/>
                <p:cNvGrpSpPr/>
                <p:nvPr/>
              </p:nvGrpSpPr>
              <p:grpSpPr>
                <a:xfrm>
                  <a:off x="1229051" y="1451176"/>
                  <a:ext cx="1061049" cy="1397508"/>
                  <a:chOff x="1420510" y="1640585"/>
                  <a:chExt cx="1061049" cy="1397508"/>
                </a:xfrm>
              </p:grpSpPr>
              <p:sp>
                <p:nvSpPr>
                  <p:cNvPr id="19" name="Trapezoid 18"/>
                  <p:cNvSpPr/>
                  <p:nvPr/>
                </p:nvSpPr>
                <p:spPr>
                  <a:xfrm rot="10800000">
                    <a:off x="1504948" y="2303278"/>
                    <a:ext cx="892175" cy="693922"/>
                  </a:xfrm>
                  <a:prstGeom prst="trapezoid">
                    <a:avLst>
                      <a:gd name="adj" fmla="val 12646"/>
                    </a:avLst>
                  </a:prstGeom>
                  <a:gradFill flip="none" rotWithShape="1">
                    <a:gsLst>
                      <a:gs pos="0">
                        <a:schemeClr val="accent5">
                          <a:lumMod val="67000"/>
                        </a:schemeClr>
                      </a:gs>
                      <a:gs pos="48000">
                        <a:schemeClr val="accent5">
                          <a:lumMod val="97000"/>
                          <a:lumOff val="3000"/>
                        </a:schemeClr>
                      </a:gs>
                      <a:gs pos="100000">
                        <a:schemeClr val="accent5">
                          <a:lumMod val="60000"/>
                          <a:lumOff val="40000"/>
                        </a:schemeClr>
                      </a:gs>
                    </a:gsLst>
                    <a:lin ang="2700000" scaled="1"/>
                    <a:tileRect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0" name="Trapezoid 19"/>
                  <p:cNvSpPr/>
                  <p:nvPr/>
                </p:nvSpPr>
                <p:spPr>
                  <a:xfrm rot="10800000">
                    <a:off x="1420510" y="1640585"/>
                    <a:ext cx="1061049" cy="1397508"/>
                  </a:xfrm>
                  <a:prstGeom prst="trapezoid">
                    <a:avLst>
                      <a:gd name="adj" fmla="val 14881"/>
                    </a:avLst>
                  </a:prstGeom>
                  <a:gradFill flip="none" rotWithShape="1">
                    <a:gsLst>
                      <a:gs pos="0">
                        <a:schemeClr val="accent3">
                          <a:lumMod val="0"/>
                          <a:lumOff val="100000"/>
                          <a:alpha val="0"/>
                        </a:schemeClr>
                      </a:gs>
                      <a:gs pos="72000">
                        <a:schemeClr val="accent3">
                          <a:lumMod val="0"/>
                          <a:lumOff val="100000"/>
                        </a:schemeClr>
                      </a:gs>
                      <a:gs pos="98000">
                        <a:srgbClr val="C9C9C9"/>
                      </a:gs>
                    </a:gsLst>
                    <a:lin ang="13500000" scaled="1"/>
                    <a:tileRect/>
                  </a:gradFill>
                  <a:ln w="6350"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4" name="Group 13"/>
                <p:cNvGrpSpPr/>
                <p:nvPr/>
              </p:nvGrpSpPr>
              <p:grpSpPr>
                <a:xfrm>
                  <a:off x="3047273" y="1452920"/>
                  <a:ext cx="1061049" cy="1397508"/>
                  <a:chOff x="1420510" y="1640585"/>
                  <a:chExt cx="1061049" cy="1397508"/>
                </a:xfrm>
              </p:grpSpPr>
              <p:sp>
                <p:nvSpPr>
                  <p:cNvPr id="17" name="Trapezoid 16"/>
                  <p:cNvSpPr/>
                  <p:nvPr/>
                </p:nvSpPr>
                <p:spPr>
                  <a:xfrm rot="10800000">
                    <a:off x="1504948" y="2303278"/>
                    <a:ext cx="892175" cy="693922"/>
                  </a:xfrm>
                  <a:prstGeom prst="trapezoid">
                    <a:avLst>
                      <a:gd name="adj" fmla="val 12646"/>
                    </a:avLst>
                  </a:prstGeom>
                  <a:gradFill flip="none" rotWithShape="1">
                    <a:gsLst>
                      <a:gs pos="0">
                        <a:schemeClr val="accent5">
                          <a:lumMod val="67000"/>
                        </a:schemeClr>
                      </a:gs>
                      <a:gs pos="48000">
                        <a:schemeClr val="accent5">
                          <a:lumMod val="97000"/>
                          <a:lumOff val="3000"/>
                        </a:schemeClr>
                      </a:gs>
                      <a:gs pos="100000">
                        <a:schemeClr val="accent5">
                          <a:lumMod val="60000"/>
                          <a:lumOff val="40000"/>
                        </a:schemeClr>
                      </a:gs>
                    </a:gsLst>
                    <a:lin ang="2700000" scaled="1"/>
                    <a:tileRect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8" name="Trapezoid 17"/>
                  <p:cNvSpPr/>
                  <p:nvPr/>
                </p:nvSpPr>
                <p:spPr>
                  <a:xfrm rot="10800000">
                    <a:off x="1420510" y="1640585"/>
                    <a:ext cx="1061049" cy="1397508"/>
                  </a:xfrm>
                  <a:prstGeom prst="trapezoid">
                    <a:avLst>
                      <a:gd name="adj" fmla="val 14881"/>
                    </a:avLst>
                  </a:prstGeom>
                  <a:gradFill flip="none" rotWithShape="1">
                    <a:gsLst>
                      <a:gs pos="0">
                        <a:schemeClr val="accent3">
                          <a:lumMod val="0"/>
                          <a:lumOff val="100000"/>
                          <a:alpha val="0"/>
                        </a:schemeClr>
                      </a:gs>
                      <a:gs pos="72000">
                        <a:schemeClr val="accent3">
                          <a:lumMod val="0"/>
                          <a:lumOff val="100000"/>
                        </a:schemeClr>
                      </a:gs>
                      <a:gs pos="98000">
                        <a:srgbClr val="C9C9C9"/>
                      </a:gs>
                    </a:gsLst>
                    <a:lin ang="13500000" scaled="1"/>
                    <a:tileRect/>
                  </a:gradFill>
                  <a:ln w="6350"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</p:grpSp>
          <p:sp>
            <p:nvSpPr>
              <p:cNvPr id="10" name="Cross 9"/>
              <p:cNvSpPr/>
              <p:nvPr/>
            </p:nvSpPr>
            <p:spPr>
              <a:xfrm>
                <a:off x="2438434" y="1933930"/>
                <a:ext cx="432000" cy="432000"/>
              </a:xfrm>
              <a:prstGeom prst="plus">
                <a:avLst>
                  <a:gd name="adj" fmla="val 42871"/>
                </a:avLst>
              </a:prstGeom>
              <a:solidFill>
                <a:schemeClr val="accent6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8" name="Right Arrow 7"/>
            <p:cNvSpPr/>
            <p:nvPr/>
          </p:nvSpPr>
          <p:spPr>
            <a:xfrm>
              <a:off x="4443345" y="1890118"/>
              <a:ext cx="1230771" cy="519623"/>
            </a:xfrm>
            <a:prstGeom prst="rightArrow">
              <a:avLst>
                <a:gd name="adj1" fmla="val 12832"/>
                <a:gd name="adj2" fmla="val 43463"/>
              </a:avLst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709372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5638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Mixing water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50000"/>
                </a:srgbClr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6"/>
            <a:ext cx="8285163" cy="6797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 What will the water</a:t>
            </a:r>
            <a:r>
              <a:rPr kumimoji="0" lang="en-US" sz="1800" b="0" i="0" u="none" strike="noStrike" kern="1200" cap="none" spc="0" normalizeH="0" noProof="0" dirty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feel like when it is mixed?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02385" y="3574076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402385" y="4233894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402385" y="4893712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457200" y="3659410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77841" y="3657081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Hot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15955" y="4319228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936596" y="4316899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Warm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02385" y="4979046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923026" y="4976717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Cold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603452" y="1531927"/>
            <a:ext cx="5901332" cy="1723600"/>
            <a:chOff x="1172979" y="1451176"/>
            <a:chExt cx="5901332" cy="1723600"/>
          </a:xfrm>
        </p:grpSpPr>
        <p:grpSp>
          <p:nvGrpSpPr>
            <p:cNvPr id="23" name="Group 22"/>
            <p:cNvGrpSpPr/>
            <p:nvPr/>
          </p:nvGrpSpPr>
          <p:grpSpPr>
            <a:xfrm>
              <a:off x="6013262" y="1454884"/>
              <a:ext cx="1061049" cy="1397508"/>
              <a:chOff x="1572910" y="1622015"/>
              <a:chExt cx="1061049" cy="1397508"/>
            </a:xfrm>
          </p:grpSpPr>
          <p:sp>
            <p:nvSpPr>
              <p:cNvPr id="30" name="Trapezoid 29"/>
              <p:cNvSpPr/>
              <p:nvPr/>
            </p:nvSpPr>
            <p:spPr>
              <a:xfrm rot="10800000">
                <a:off x="1597657" y="1689313"/>
                <a:ext cx="1009651" cy="1307884"/>
              </a:xfrm>
              <a:prstGeom prst="trapezoid">
                <a:avLst>
                  <a:gd name="adj" fmla="val 14533"/>
                </a:avLst>
              </a:prstGeom>
              <a:gradFill flip="none" rotWithShape="1">
                <a:gsLst>
                  <a:gs pos="0">
                    <a:schemeClr val="accent5">
                      <a:lumMod val="67000"/>
                    </a:schemeClr>
                  </a:gs>
                  <a:gs pos="48000">
                    <a:schemeClr val="accent5">
                      <a:lumMod val="97000"/>
                      <a:lumOff val="3000"/>
                    </a:schemeClr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27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1" name="Trapezoid 30"/>
              <p:cNvSpPr/>
              <p:nvPr/>
            </p:nvSpPr>
            <p:spPr>
              <a:xfrm rot="10800000">
                <a:off x="1572910" y="1622015"/>
                <a:ext cx="1061049" cy="1397508"/>
              </a:xfrm>
              <a:prstGeom prst="trapezoid">
                <a:avLst>
                  <a:gd name="adj" fmla="val 14881"/>
                </a:avLst>
              </a:prstGeom>
              <a:gradFill flip="none" rotWithShape="1">
                <a:gsLst>
                  <a:gs pos="0">
                    <a:schemeClr val="accent3">
                      <a:lumMod val="0"/>
                      <a:lumOff val="100000"/>
                      <a:alpha val="0"/>
                    </a:schemeClr>
                  </a:gs>
                  <a:gs pos="72000">
                    <a:schemeClr val="accent3">
                      <a:lumMod val="0"/>
                      <a:lumOff val="100000"/>
                    </a:schemeClr>
                  </a:gs>
                  <a:gs pos="98000">
                    <a:srgbClr val="C9C9C9"/>
                  </a:gs>
                </a:gsLst>
                <a:lin ang="13500000" scaled="1"/>
                <a:tileRect/>
              </a:gradFill>
              <a:ln w="635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1172979" y="1451176"/>
              <a:ext cx="3445383" cy="1723600"/>
              <a:chOff x="1172979" y="1451176"/>
              <a:chExt cx="3445383" cy="1723600"/>
            </a:xfrm>
          </p:grpSpPr>
          <p:grpSp>
            <p:nvGrpSpPr>
              <p:cNvPr id="6" name="Group 5"/>
              <p:cNvGrpSpPr/>
              <p:nvPr/>
            </p:nvGrpSpPr>
            <p:grpSpPr>
              <a:xfrm>
                <a:off x="1172979" y="1451176"/>
                <a:ext cx="3445383" cy="1723600"/>
                <a:chOff x="1172979" y="1451176"/>
                <a:chExt cx="3445383" cy="1723600"/>
              </a:xfrm>
            </p:grpSpPr>
            <p:grpSp>
              <p:nvGrpSpPr>
                <p:cNvPr id="4" name="Group 3"/>
                <p:cNvGrpSpPr/>
                <p:nvPr/>
              </p:nvGrpSpPr>
              <p:grpSpPr>
                <a:xfrm>
                  <a:off x="1229051" y="1451176"/>
                  <a:ext cx="1061049" cy="1397508"/>
                  <a:chOff x="1420510" y="1640585"/>
                  <a:chExt cx="1061049" cy="1397508"/>
                </a:xfrm>
              </p:grpSpPr>
              <p:sp>
                <p:nvSpPr>
                  <p:cNvPr id="3" name="Trapezoid 2"/>
                  <p:cNvSpPr/>
                  <p:nvPr/>
                </p:nvSpPr>
                <p:spPr>
                  <a:xfrm rot="10800000">
                    <a:off x="1504948" y="2303278"/>
                    <a:ext cx="892175" cy="693922"/>
                  </a:xfrm>
                  <a:prstGeom prst="trapezoid">
                    <a:avLst>
                      <a:gd name="adj" fmla="val 12646"/>
                    </a:avLst>
                  </a:prstGeom>
                  <a:gradFill flip="none" rotWithShape="1">
                    <a:gsLst>
                      <a:gs pos="0">
                        <a:schemeClr val="accent5">
                          <a:lumMod val="67000"/>
                        </a:schemeClr>
                      </a:gs>
                      <a:gs pos="48000">
                        <a:schemeClr val="accent5">
                          <a:lumMod val="97000"/>
                          <a:lumOff val="3000"/>
                        </a:schemeClr>
                      </a:gs>
                      <a:gs pos="100000">
                        <a:schemeClr val="accent5">
                          <a:lumMod val="60000"/>
                          <a:lumOff val="40000"/>
                        </a:schemeClr>
                      </a:gs>
                    </a:gsLst>
                    <a:lin ang="2700000" scaled="1"/>
                    <a:tileRect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" name="Trapezoid 1"/>
                  <p:cNvSpPr/>
                  <p:nvPr/>
                </p:nvSpPr>
                <p:spPr>
                  <a:xfrm rot="10800000">
                    <a:off x="1420510" y="1640585"/>
                    <a:ext cx="1061049" cy="1397508"/>
                  </a:xfrm>
                  <a:prstGeom prst="trapezoid">
                    <a:avLst>
                      <a:gd name="adj" fmla="val 14881"/>
                    </a:avLst>
                  </a:prstGeom>
                  <a:gradFill flip="none" rotWithShape="1">
                    <a:gsLst>
                      <a:gs pos="0">
                        <a:schemeClr val="accent3">
                          <a:lumMod val="0"/>
                          <a:lumOff val="100000"/>
                          <a:alpha val="0"/>
                        </a:schemeClr>
                      </a:gs>
                      <a:gs pos="72000">
                        <a:schemeClr val="accent3">
                          <a:lumMod val="0"/>
                          <a:lumOff val="100000"/>
                        </a:schemeClr>
                      </a:gs>
                      <a:gs pos="98000">
                        <a:srgbClr val="C9C9C9"/>
                      </a:gs>
                    </a:gsLst>
                    <a:lin ang="13500000" scaled="1"/>
                    <a:tileRect/>
                  </a:gradFill>
                  <a:ln w="6350"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7" name="Group 16"/>
                <p:cNvGrpSpPr/>
                <p:nvPr/>
              </p:nvGrpSpPr>
              <p:grpSpPr>
                <a:xfrm>
                  <a:off x="3047273" y="1452920"/>
                  <a:ext cx="1061049" cy="1397508"/>
                  <a:chOff x="1420510" y="1640585"/>
                  <a:chExt cx="1061049" cy="1397508"/>
                </a:xfrm>
              </p:grpSpPr>
              <p:sp>
                <p:nvSpPr>
                  <p:cNvPr id="18" name="Trapezoid 17"/>
                  <p:cNvSpPr/>
                  <p:nvPr/>
                </p:nvSpPr>
                <p:spPr>
                  <a:xfrm rot="10800000">
                    <a:off x="1504948" y="2303278"/>
                    <a:ext cx="892175" cy="693922"/>
                  </a:xfrm>
                  <a:prstGeom prst="trapezoid">
                    <a:avLst>
                      <a:gd name="adj" fmla="val 12646"/>
                    </a:avLst>
                  </a:prstGeom>
                  <a:gradFill flip="none" rotWithShape="1">
                    <a:gsLst>
                      <a:gs pos="0">
                        <a:schemeClr val="accent5">
                          <a:lumMod val="67000"/>
                        </a:schemeClr>
                      </a:gs>
                      <a:gs pos="48000">
                        <a:schemeClr val="accent5">
                          <a:lumMod val="97000"/>
                          <a:lumOff val="3000"/>
                        </a:schemeClr>
                      </a:gs>
                      <a:gs pos="100000">
                        <a:schemeClr val="accent5">
                          <a:lumMod val="60000"/>
                          <a:lumOff val="40000"/>
                        </a:schemeClr>
                      </a:gs>
                    </a:gsLst>
                    <a:lin ang="2700000" scaled="1"/>
                    <a:tileRect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9" name="Trapezoid 18"/>
                  <p:cNvSpPr/>
                  <p:nvPr/>
                </p:nvSpPr>
                <p:spPr>
                  <a:xfrm rot="10800000">
                    <a:off x="1420510" y="1640585"/>
                    <a:ext cx="1061049" cy="1397508"/>
                  </a:xfrm>
                  <a:prstGeom prst="trapezoid">
                    <a:avLst>
                      <a:gd name="adj" fmla="val 14881"/>
                    </a:avLst>
                  </a:prstGeom>
                  <a:gradFill flip="none" rotWithShape="1">
                    <a:gsLst>
                      <a:gs pos="0">
                        <a:schemeClr val="accent3">
                          <a:lumMod val="0"/>
                          <a:lumOff val="100000"/>
                          <a:alpha val="0"/>
                        </a:schemeClr>
                      </a:gs>
                      <a:gs pos="72000">
                        <a:schemeClr val="accent3">
                          <a:lumMod val="0"/>
                          <a:lumOff val="100000"/>
                        </a:schemeClr>
                      </a:gs>
                      <a:gs pos="98000">
                        <a:srgbClr val="C9C9C9"/>
                      </a:gs>
                    </a:gsLst>
                    <a:lin ang="13500000" scaled="1"/>
                    <a:tileRect/>
                  </a:gradFill>
                  <a:ln w="6350"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sp>
              <p:nvSpPr>
                <p:cNvPr id="5" name="TextBox 4"/>
                <p:cNvSpPr txBox="1"/>
                <p:nvPr/>
              </p:nvSpPr>
              <p:spPr>
                <a:xfrm>
                  <a:off x="1172979" y="2866999"/>
                  <a:ext cx="1173192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400" dirty="0">
                      <a:latin typeface="Verdana" panose="020B0604030504040204" pitchFamily="34" charset="0"/>
                      <a:ea typeface="Verdana" panose="020B0604030504040204" pitchFamily="34" charset="0"/>
                    </a:rPr>
                    <a:t>Hot water</a:t>
                  </a:r>
                </a:p>
              </p:txBody>
            </p:sp>
            <p:sp>
              <p:nvSpPr>
                <p:cNvPr id="33" name="TextBox 32"/>
                <p:cNvSpPr txBox="1"/>
                <p:nvPr/>
              </p:nvSpPr>
              <p:spPr>
                <a:xfrm>
                  <a:off x="2537231" y="2850429"/>
                  <a:ext cx="2081131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400" dirty="0">
                      <a:latin typeface="Verdana" panose="020B0604030504040204" pitchFamily="34" charset="0"/>
                      <a:ea typeface="Verdana" panose="020B0604030504040204" pitchFamily="34" charset="0"/>
                    </a:rPr>
                    <a:t>Cold water</a:t>
                  </a:r>
                </a:p>
              </p:txBody>
            </p:sp>
          </p:grpSp>
          <p:sp>
            <p:nvSpPr>
              <p:cNvPr id="7" name="Cross 6"/>
              <p:cNvSpPr/>
              <p:nvPr/>
            </p:nvSpPr>
            <p:spPr>
              <a:xfrm>
                <a:off x="2438434" y="1933930"/>
                <a:ext cx="432000" cy="432000"/>
              </a:xfrm>
              <a:prstGeom prst="plus">
                <a:avLst>
                  <a:gd name="adj" fmla="val 42871"/>
                </a:avLst>
              </a:prstGeom>
              <a:solidFill>
                <a:schemeClr val="accent6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8" name="Right Arrow 7"/>
            <p:cNvSpPr/>
            <p:nvPr/>
          </p:nvSpPr>
          <p:spPr>
            <a:xfrm>
              <a:off x="4443345" y="1890118"/>
              <a:ext cx="1230771" cy="519623"/>
            </a:xfrm>
            <a:prstGeom prst="rightArrow">
              <a:avLst>
                <a:gd name="adj1" fmla="val 12832"/>
                <a:gd name="adj2" fmla="val 43463"/>
              </a:avLst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600841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889" y="645638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Mixing water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50000"/>
                </a:srgbClr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6"/>
            <a:ext cx="8285163" cy="6797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2. What will the water</a:t>
            </a:r>
            <a:r>
              <a:rPr kumimoji="0" lang="en-US" sz="1800" b="0" i="0" u="none" strike="noStrike" kern="1200" cap="none" spc="0" normalizeH="0" noProof="0" dirty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feel like when it is mixed?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02385" y="3574076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402385" y="4233894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402385" y="4893712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457200" y="3659410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77841" y="3657081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Warm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15955" y="4319228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936596" y="4316899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Very warm (nearly hot)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02385" y="4979046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923026" y="4976717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Hot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513489" y="1531927"/>
            <a:ext cx="5991295" cy="1723600"/>
            <a:chOff x="1083016" y="1451176"/>
            <a:chExt cx="5991295" cy="1723600"/>
          </a:xfrm>
        </p:grpSpPr>
        <p:grpSp>
          <p:nvGrpSpPr>
            <p:cNvPr id="23" name="Group 22"/>
            <p:cNvGrpSpPr/>
            <p:nvPr/>
          </p:nvGrpSpPr>
          <p:grpSpPr>
            <a:xfrm>
              <a:off x="6013262" y="1454884"/>
              <a:ext cx="1061049" cy="1397508"/>
              <a:chOff x="1572910" y="1622015"/>
              <a:chExt cx="1061049" cy="1397508"/>
            </a:xfrm>
          </p:grpSpPr>
          <p:sp>
            <p:nvSpPr>
              <p:cNvPr id="30" name="Trapezoid 29"/>
              <p:cNvSpPr/>
              <p:nvPr/>
            </p:nvSpPr>
            <p:spPr>
              <a:xfrm rot="10800000">
                <a:off x="1597657" y="1689313"/>
                <a:ext cx="1009651" cy="1307884"/>
              </a:xfrm>
              <a:prstGeom prst="trapezoid">
                <a:avLst>
                  <a:gd name="adj" fmla="val 14533"/>
                </a:avLst>
              </a:prstGeom>
              <a:gradFill flip="none" rotWithShape="1">
                <a:gsLst>
                  <a:gs pos="0">
                    <a:schemeClr val="accent5">
                      <a:lumMod val="67000"/>
                    </a:schemeClr>
                  </a:gs>
                  <a:gs pos="48000">
                    <a:schemeClr val="accent5">
                      <a:lumMod val="97000"/>
                      <a:lumOff val="3000"/>
                    </a:schemeClr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27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1" name="Trapezoid 30"/>
              <p:cNvSpPr/>
              <p:nvPr/>
            </p:nvSpPr>
            <p:spPr>
              <a:xfrm rot="10800000">
                <a:off x="1572910" y="1622015"/>
                <a:ext cx="1061049" cy="1397508"/>
              </a:xfrm>
              <a:prstGeom prst="trapezoid">
                <a:avLst>
                  <a:gd name="adj" fmla="val 14881"/>
                </a:avLst>
              </a:prstGeom>
              <a:gradFill flip="none" rotWithShape="1">
                <a:gsLst>
                  <a:gs pos="0">
                    <a:schemeClr val="accent3">
                      <a:lumMod val="0"/>
                      <a:lumOff val="100000"/>
                      <a:alpha val="0"/>
                    </a:schemeClr>
                  </a:gs>
                  <a:gs pos="72000">
                    <a:schemeClr val="accent3">
                      <a:lumMod val="0"/>
                      <a:lumOff val="100000"/>
                    </a:schemeClr>
                  </a:gs>
                  <a:gs pos="98000">
                    <a:srgbClr val="C9C9C9"/>
                  </a:gs>
                </a:gsLst>
                <a:lin ang="13500000" scaled="1"/>
                <a:tileRect/>
              </a:gradFill>
              <a:ln w="635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1083016" y="1451176"/>
              <a:ext cx="3747779" cy="1723600"/>
              <a:chOff x="1083016" y="1451176"/>
              <a:chExt cx="3747779" cy="1723600"/>
            </a:xfrm>
          </p:grpSpPr>
          <p:grpSp>
            <p:nvGrpSpPr>
              <p:cNvPr id="6" name="Group 5"/>
              <p:cNvGrpSpPr/>
              <p:nvPr/>
            </p:nvGrpSpPr>
            <p:grpSpPr>
              <a:xfrm>
                <a:off x="1083016" y="1451176"/>
                <a:ext cx="3747779" cy="1723600"/>
                <a:chOff x="1083016" y="1451176"/>
                <a:chExt cx="3747779" cy="1723600"/>
              </a:xfrm>
            </p:grpSpPr>
            <p:grpSp>
              <p:nvGrpSpPr>
                <p:cNvPr id="4" name="Group 3"/>
                <p:cNvGrpSpPr/>
                <p:nvPr/>
              </p:nvGrpSpPr>
              <p:grpSpPr>
                <a:xfrm>
                  <a:off x="1229051" y="1451176"/>
                  <a:ext cx="1061049" cy="1397508"/>
                  <a:chOff x="1420510" y="1640585"/>
                  <a:chExt cx="1061049" cy="1397508"/>
                </a:xfrm>
              </p:grpSpPr>
              <p:sp>
                <p:nvSpPr>
                  <p:cNvPr id="3" name="Trapezoid 2"/>
                  <p:cNvSpPr/>
                  <p:nvPr/>
                </p:nvSpPr>
                <p:spPr>
                  <a:xfrm rot="10800000">
                    <a:off x="1504948" y="2303278"/>
                    <a:ext cx="892175" cy="693922"/>
                  </a:xfrm>
                  <a:prstGeom prst="trapezoid">
                    <a:avLst>
                      <a:gd name="adj" fmla="val 12646"/>
                    </a:avLst>
                  </a:prstGeom>
                  <a:gradFill flip="none" rotWithShape="1">
                    <a:gsLst>
                      <a:gs pos="0">
                        <a:schemeClr val="accent5">
                          <a:lumMod val="67000"/>
                        </a:schemeClr>
                      </a:gs>
                      <a:gs pos="48000">
                        <a:schemeClr val="accent5">
                          <a:lumMod val="97000"/>
                          <a:lumOff val="3000"/>
                        </a:schemeClr>
                      </a:gs>
                      <a:gs pos="100000">
                        <a:schemeClr val="accent5">
                          <a:lumMod val="60000"/>
                          <a:lumOff val="40000"/>
                        </a:schemeClr>
                      </a:gs>
                    </a:gsLst>
                    <a:lin ang="2700000" scaled="1"/>
                    <a:tileRect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" name="Trapezoid 1"/>
                  <p:cNvSpPr/>
                  <p:nvPr/>
                </p:nvSpPr>
                <p:spPr>
                  <a:xfrm rot="10800000">
                    <a:off x="1420510" y="1640585"/>
                    <a:ext cx="1061049" cy="1397508"/>
                  </a:xfrm>
                  <a:prstGeom prst="trapezoid">
                    <a:avLst>
                      <a:gd name="adj" fmla="val 14881"/>
                    </a:avLst>
                  </a:prstGeom>
                  <a:gradFill flip="none" rotWithShape="1">
                    <a:gsLst>
                      <a:gs pos="0">
                        <a:schemeClr val="accent3">
                          <a:lumMod val="0"/>
                          <a:lumOff val="100000"/>
                          <a:alpha val="0"/>
                        </a:schemeClr>
                      </a:gs>
                      <a:gs pos="72000">
                        <a:schemeClr val="accent3">
                          <a:lumMod val="0"/>
                          <a:lumOff val="100000"/>
                        </a:schemeClr>
                      </a:gs>
                      <a:gs pos="98000">
                        <a:srgbClr val="C9C9C9"/>
                      </a:gs>
                    </a:gsLst>
                    <a:lin ang="13500000" scaled="1"/>
                    <a:tileRect/>
                  </a:gradFill>
                  <a:ln w="6350"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7" name="Group 16"/>
                <p:cNvGrpSpPr/>
                <p:nvPr/>
              </p:nvGrpSpPr>
              <p:grpSpPr>
                <a:xfrm>
                  <a:off x="3047273" y="1452920"/>
                  <a:ext cx="1061049" cy="1397508"/>
                  <a:chOff x="1420510" y="1640585"/>
                  <a:chExt cx="1061049" cy="1397508"/>
                </a:xfrm>
              </p:grpSpPr>
              <p:sp>
                <p:nvSpPr>
                  <p:cNvPr id="18" name="Trapezoid 17"/>
                  <p:cNvSpPr/>
                  <p:nvPr/>
                </p:nvSpPr>
                <p:spPr>
                  <a:xfrm rot="10800000">
                    <a:off x="1504948" y="2303278"/>
                    <a:ext cx="892175" cy="693922"/>
                  </a:xfrm>
                  <a:prstGeom prst="trapezoid">
                    <a:avLst>
                      <a:gd name="adj" fmla="val 12646"/>
                    </a:avLst>
                  </a:prstGeom>
                  <a:gradFill flip="none" rotWithShape="1">
                    <a:gsLst>
                      <a:gs pos="0">
                        <a:schemeClr val="accent5">
                          <a:lumMod val="67000"/>
                        </a:schemeClr>
                      </a:gs>
                      <a:gs pos="48000">
                        <a:schemeClr val="accent5">
                          <a:lumMod val="97000"/>
                          <a:lumOff val="3000"/>
                        </a:schemeClr>
                      </a:gs>
                      <a:gs pos="100000">
                        <a:schemeClr val="accent5">
                          <a:lumMod val="60000"/>
                          <a:lumOff val="40000"/>
                        </a:schemeClr>
                      </a:gs>
                    </a:gsLst>
                    <a:lin ang="2700000" scaled="1"/>
                    <a:tileRect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9" name="Trapezoid 18"/>
                  <p:cNvSpPr/>
                  <p:nvPr/>
                </p:nvSpPr>
                <p:spPr>
                  <a:xfrm rot="10800000">
                    <a:off x="1420510" y="1640585"/>
                    <a:ext cx="1061049" cy="1397508"/>
                  </a:xfrm>
                  <a:prstGeom prst="trapezoid">
                    <a:avLst>
                      <a:gd name="adj" fmla="val 14881"/>
                    </a:avLst>
                  </a:prstGeom>
                  <a:gradFill flip="none" rotWithShape="1">
                    <a:gsLst>
                      <a:gs pos="0">
                        <a:schemeClr val="accent3">
                          <a:lumMod val="0"/>
                          <a:lumOff val="100000"/>
                          <a:alpha val="0"/>
                        </a:schemeClr>
                      </a:gs>
                      <a:gs pos="72000">
                        <a:schemeClr val="accent3">
                          <a:lumMod val="0"/>
                          <a:lumOff val="100000"/>
                        </a:schemeClr>
                      </a:gs>
                      <a:gs pos="98000">
                        <a:srgbClr val="C9C9C9"/>
                      </a:gs>
                    </a:gsLst>
                    <a:lin ang="13500000" scaled="1"/>
                    <a:tileRect/>
                  </a:gradFill>
                  <a:ln w="6350"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sp>
              <p:nvSpPr>
                <p:cNvPr id="5" name="TextBox 4"/>
                <p:cNvSpPr txBox="1"/>
                <p:nvPr/>
              </p:nvSpPr>
              <p:spPr>
                <a:xfrm>
                  <a:off x="1083016" y="2866999"/>
                  <a:ext cx="1355417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400" dirty="0">
                      <a:latin typeface="Verdana" panose="020B0604030504040204" pitchFamily="34" charset="0"/>
                      <a:ea typeface="Verdana" panose="020B0604030504040204" pitchFamily="34" charset="0"/>
                    </a:rPr>
                    <a:t>Warm water</a:t>
                  </a:r>
                </a:p>
              </p:txBody>
            </p:sp>
            <p:sp>
              <p:nvSpPr>
                <p:cNvPr id="33" name="TextBox 32"/>
                <p:cNvSpPr txBox="1"/>
                <p:nvPr/>
              </p:nvSpPr>
              <p:spPr>
                <a:xfrm>
                  <a:off x="2324799" y="2862734"/>
                  <a:ext cx="2505996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400" dirty="0">
                      <a:latin typeface="Verdana" panose="020B0604030504040204" pitchFamily="34" charset="0"/>
                      <a:ea typeface="Verdana" panose="020B0604030504040204" pitchFamily="34" charset="0"/>
                    </a:rPr>
                    <a:t>Hot water</a:t>
                  </a:r>
                </a:p>
              </p:txBody>
            </p:sp>
          </p:grpSp>
          <p:sp>
            <p:nvSpPr>
              <p:cNvPr id="7" name="Cross 6"/>
              <p:cNvSpPr/>
              <p:nvPr/>
            </p:nvSpPr>
            <p:spPr>
              <a:xfrm>
                <a:off x="2438434" y="1933930"/>
                <a:ext cx="432000" cy="432000"/>
              </a:xfrm>
              <a:prstGeom prst="plus">
                <a:avLst>
                  <a:gd name="adj" fmla="val 42871"/>
                </a:avLst>
              </a:prstGeom>
              <a:solidFill>
                <a:schemeClr val="accent6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8" name="Right Arrow 7"/>
            <p:cNvSpPr/>
            <p:nvPr/>
          </p:nvSpPr>
          <p:spPr>
            <a:xfrm>
              <a:off x="4443345" y="1890118"/>
              <a:ext cx="1230771" cy="519623"/>
            </a:xfrm>
            <a:prstGeom prst="rightArrow">
              <a:avLst>
                <a:gd name="adj1" fmla="val 12832"/>
                <a:gd name="adj2" fmla="val 43463"/>
              </a:avLst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32" name="Rectangle 31"/>
          <p:cNvSpPr/>
          <p:nvPr/>
        </p:nvSpPr>
        <p:spPr>
          <a:xfrm>
            <a:off x="402385" y="5553530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4" name="TextBox 33"/>
          <p:cNvSpPr txBox="1"/>
          <p:nvPr/>
        </p:nvSpPr>
        <p:spPr>
          <a:xfrm>
            <a:off x="936596" y="5630187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Very hot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15955" y="5632516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314058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5638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Mixing water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50000"/>
                </a:srgbClr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6"/>
            <a:ext cx="8285163" cy="17608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defRPr/>
            </a:pPr>
            <a:r>
              <a:rPr lang="en-US" dirty="0">
                <a:solidFill>
                  <a:srgbClr val="1F497D">
                    <a:lumMod val="50000"/>
                  </a:srgbClr>
                </a:solidFill>
              </a:rPr>
              <a:t>3. What temperature will the water be when it is mixed?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02385" y="5553530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402385" y="3574076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402385" y="4233894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402385" y="4893712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457200" y="3659410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77841" y="3657081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50</a:t>
            </a:r>
            <a:r>
              <a:rPr lang="en-GB" baseline="30000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</a:t>
            </a:r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15955" y="4319228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936596" y="4316899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60</a:t>
            </a:r>
            <a:r>
              <a:rPr lang="en-GB" baseline="30000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</a:t>
            </a:r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02385" y="4979046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923026" y="4976717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80</a:t>
            </a:r>
            <a:r>
              <a:rPr lang="en-GB" baseline="30000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</a:t>
            </a:r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15955" y="5632516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936596" y="5630187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100</a:t>
            </a:r>
            <a:r>
              <a:rPr lang="en-GB" baseline="30000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</a:t>
            </a:r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1603452" y="1531927"/>
            <a:ext cx="5901332" cy="1939043"/>
            <a:chOff x="1603452" y="1531927"/>
            <a:chExt cx="5901332" cy="1939043"/>
          </a:xfrm>
        </p:grpSpPr>
        <p:grpSp>
          <p:nvGrpSpPr>
            <p:cNvPr id="18" name="Group 17"/>
            <p:cNvGrpSpPr/>
            <p:nvPr/>
          </p:nvGrpSpPr>
          <p:grpSpPr>
            <a:xfrm>
              <a:off x="1603452" y="1531927"/>
              <a:ext cx="5901332" cy="1939043"/>
              <a:chOff x="1172979" y="1451176"/>
              <a:chExt cx="5901332" cy="1939043"/>
            </a:xfrm>
          </p:grpSpPr>
          <p:grpSp>
            <p:nvGrpSpPr>
              <p:cNvPr id="32" name="Group 31"/>
              <p:cNvGrpSpPr/>
              <p:nvPr/>
            </p:nvGrpSpPr>
            <p:grpSpPr>
              <a:xfrm>
                <a:off x="6013262" y="1454884"/>
                <a:ext cx="1061049" cy="1397508"/>
                <a:chOff x="1572910" y="1622015"/>
                <a:chExt cx="1061049" cy="1397508"/>
              </a:xfrm>
            </p:grpSpPr>
            <p:sp>
              <p:nvSpPr>
                <p:cNvPr id="44" name="Trapezoid 43"/>
                <p:cNvSpPr/>
                <p:nvPr/>
              </p:nvSpPr>
              <p:spPr>
                <a:xfrm rot="10800000">
                  <a:off x="1597657" y="1689313"/>
                  <a:ext cx="1009651" cy="1307884"/>
                </a:xfrm>
                <a:prstGeom prst="trapezoid">
                  <a:avLst>
                    <a:gd name="adj" fmla="val 14533"/>
                  </a:avLst>
                </a:prstGeom>
                <a:gradFill flip="none" rotWithShape="1">
                  <a:gsLst>
                    <a:gs pos="0">
                      <a:schemeClr val="accent5">
                        <a:lumMod val="67000"/>
                      </a:schemeClr>
                    </a:gs>
                    <a:gs pos="48000">
                      <a:schemeClr val="accent5">
                        <a:lumMod val="97000"/>
                        <a:lumOff val="3000"/>
                      </a:schemeClr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2700000" scaled="1"/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5" name="Trapezoid 44"/>
                <p:cNvSpPr/>
                <p:nvPr/>
              </p:nvSpPr>
              <p:spPr>
                <a:xfrm rot="10800000">
                  <a:off x="1572910" y="1622015"/>
                  <a:ext cx="1061049" cy="1397508"/>
                </a:xfrm>
                <a:prstGeom prst="trapezoid">
                  <a:avLst>
                    <a:gd name="adj" fmla="val 14881"/>
                  </a:avLst>
                </a:prstGeom>
                <a:gradFill flip="none" rotWithShape="1">
                  <a:gsLst>
                    <a:gs pos="0">
                      <a:schemeClr val="accent3">
                        <a:lumMod val="0"/>
                        <a:lumOff val="100000"/>
                        <a:alpha val="0"/>
                      </a:schemeClr>
                    </a:gs>
                    <a:gs pos="72000">
                      <a:schemeClr val="accent3">
                        <a:lumMod val="0"/>
                        <a:lumOff val="100000"/>
                      </a:schemeClr>
                    </a:gs>
                    <a:gs pos="98000">
                      <a:srgbClr val="C9C9C9"/>
                    </a:gs>
                  </a:gsLst>
                  <a:lin ang="13500000" scaled="1"/>
                  <a:tileRect/>
                </a:gradFill>
                <a:ln w="6350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33" name="Group 32"/>
              <p:cNvGrpSpPr/>
              <p:nvPr/>
            </p:nvGrpSpPr>
            <p:grpSpPr>
              <a:xfrm>
                <a:off x="1172979" y="1451176"/>
                <a:ext cx="2935343" cy="1939043"/>
                <a:chOff x="1172979" y="1451176"/>
                <a:chExt cx="2935343" cy="1939043"/>
              </a:xfrm>
            </p:grpSpPr>
            <p:grpSp>
              <p:nvGrpSpPr>
                <p:cNvPr id="35" name="Group 34"/>
                <p:cNvGrpSpPr/>
                <p:nvPr/>
              </p:nvGrpSpPr>
              <p:grpSpPr>
                <a:xfrm>
                  <a:off x="1172979" y="1451176"/>
                  <a:ext cx="2935343" cy="1939043"/>
                  <a:chOff x="1172979" y="1451176"/>
                  <a:chExt cx="2935343" cy="1939043"/>
                </a:xfrm>
              </p:grpSpPr>
              <p:grpSp>
                <p:nvGrpSpPr>
                  <p:cNvPr id="37" name="Group 36"/>
                  <p:cNvGrpSpPr/>
                  <p:nvPr/>
                </p:nvGrpSpPr>
                <p:grpSpPr>
                  <a:xfrm>
                    <a:off x="1229051" y="1451176"/>
                    <a:ext cx="1061049" cy="1397508"/>
                    <a:chOff x="1420510" y="1640585"/>
                    <a:chExt cx="1061049" cy="1397508"/>
                  </a:xfrm>
                </p:grpSpPr>
                <p:sp>
                  <p:nvSpPr>
                    <p:cNvPr id="42" name="Trapezoid 41"/>
                    <p:cNvSpPr/>
                    <p:nvPr/>
                  </p:nvSpPr>
                  <p:spPr>
                    <a:xfrm rot="10800000">
                      <a:off x="1504948" y="2303278"/>
                      <a:ext cx="892175" cy="693922"/>
                    </a:xfrm>
                    <a:prstGeom prst="trapezoid">
                      <a:avLst>
                        <a:gd name="adj" fmla="val 12646"/>
                      </a:avLst>
                    </a:prstGeom>
                    <a:gradFill flip="none" rotWithShape="1">
                      <a:gsLst>
                        <a:gs pos="0">
                          <a:schemeClr val="accent5">
                            <a:lumMod val="67000"/>
                          </a:schemeClr>
                        </a:gs>
                        <a:gs pos="48000">
                          <a:schemeClr val="accent5">
                            <a:lumMod val="97000"/>
                            <a:lumOff val="3000"/>
                          </a:schemeClr>
                        </a:gs>
                        <a:gs pos="100000">
                          <a:schemeClr val="accent5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3" name="Trapezoid 42"/>
                    <p:cNvSpPr/>
                    <p:nvPr/>
                  </p:nvSpPr>
                  <p:spPr>
                    <a:xfrm rot="10800000">
                      <a:off x="1420510" y="1640585"/>
                      <a:ext cx="1061049" cy="1397508"/>
                    </a:xfrm>
                    <a:prstGeom prst="trapezoid">
                      <a:avLst>
                        <a:gd name="adj" fmla="val 14881"/>
                      </a:avLst>
                    </a:prstGeom>
                    <a:gradFill flip="none" rotWithShape="1">
                      <a:gsLst>
                        <a:gs pos="0">
                          <a:schemeClr val="accent3">
                            <a:lumMod val="0"/>
                            <a:lumOff val="100000"/>
                            <a:alpha val="0"/>
                          </a:schemeClr>
                        </a:gs>
                        <a:gs pos="72000">
                          <a:schemeClr val="accent3">
                            <a:lumMod val="0"/>
                            <a:lumOff val="100000"/>
                          </a:schemeClr>
                        </a:gs>
                        <a:gs pos="98000">
                          <a:srgbClr val="C9C9C9"/>
                        </a:gs>
                      </a:gsLst>
                      <a:lin ang="13500000" scaled="1"/>
                      <a:tileRect/>
                    </a:gradFill>
                    <a:ln w="6350">
                      <a:solidFill>
                        <a:schemeClr val="bg1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38" name="Group 37"/>
                  <p:cNvGrpSpPr/>
                  <p:nvPr/>
                </p:nvGrpSpPr>
                <p:grpSpPr>
                  <a:xfrm>
                    <a:off x="3047273" y="1452920"/>
                    <a:ext cx="1061049" cy="1397508"/>
                    <a:chOff x="1420510" y="1640585"/>
                    <a:chExt cx="1061049" cy="1397508"/>
                  </a:xfrm>
                </p:grpSpPr>
                <p:sp>
                  <p:nvSpPr>
                    <p:cNvPr id="40" name="Trapezoid 39"/>
                    <p:cNvSpPr/>
                    <p:nvPr/>
                  </p:nvSpPr>
                  <p:spPr>
                    <a:xfrm rot="10800000">
                      <a:off x="1504948" y="2303278"/>
                      <a:ext cx="892175" cy="693922"/>
                    </a:xfrm>
                    <a:prstGeom prst="trapezoid">
                      <a:avLst>
                        <a:gd name="adj" fmla="val 12646"/>
                      </a:avLst>
                    </a:prstGeom>
                    <a:gradFill flip="none" rotWithShape="1">
                      <a:gsLst>
                        <a:gs pos="0">
                          <a:schemeClr val="accent5">
                            <a:lumMod val="67000"/>
                          </a:schemeClr>
                        </a:gs>
                        <a:gs pos="48000">
                          <a:schemeClr val="accent5">
                            <a:lumMod val="97000"/>
                            <a:lumOff val="3000"/>
                          </a:schemeClr>
                        </a:gs>
                        <a:gs pos="100000">
                          <a:schemeClr val="accent5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1" name="Trapezoid 40"/>
                    <p:cNvSpPr/>
                    <p:nvPr/>
                  </p:nvSpPr>
                  <p:spPr>
                    <a:xfrm rot="10800000">
                      <a:off x="1420510" y="1640585"/>
                      <a:ext cx="1061049" cy="1397508"/>
                    </a:xfrm>
                    <a:prstGeom prst="trapezoid">
                      <a:avLst>
                        <a:gd name="adj" fmla="val 14881"/>
                      </a:avLst>
                    </a:prstGeom>
                    <a:gradFill flip="none" rotWithShape="1">
                      <a:gsLst>
                        <a:gs pos="0">
                          <a:schemeClr val="accent3">
                            <a:lumMod val="0"/>
                            <a:lumOff val="100000"/>
                            <a:alpha val="0"/>
                          </a:schemeClr>
                        </a:gs>
                        <a:gs pos="72000">
                          <a:schemeClr val="accent3">
                            <a:lumMod val="0"/>
                            <a:lumOff val="100000"/>
                          </a:schemeClr>
                        </a:gs>
                        <a:gs pos="98000">
                          <a:srgbClr val="C9C9C9"/>
                        </a:gs>
                      </a:gsLst>
                      <a:lin ang="13500000" scaled="1"/>
                      <a:tileRect/>
                    </a:gradFill>
                    <a:ln w="6350">
                      <a:solidFill>
                        <a:schemeClr val="bg1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sp>
                <p:nvSpPr>
                  <p:cNvPr id="39" name="TextBox 38"/>
                  <p:cNvSpPr txBox="1"/>
                  <p:nvPr/>
                </p:nvSpPr>
                <p:spPr>
                  <a:xfrm>
                    <a:off x="1172979" y="2866999"/>
                    <a:ext cx="1173192" cy="52322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GB" sz="1400" dirty="0">
                        <a:latin typeface="Verdana" panose="020B0604030504040204" pitchFamily="34" charset="0"/>
                        <a:ea typeface="Verdana" panose="020B0604030504040204" pitchFamily="34" charset="0"/>
                      </a:rPr>
                      <a:t>Water at 20</a:t>
                    </a:r>
                    <a:r>
                      <a:rPr lang="en-GB" sz="1400" baseline="30000" dirty="0">
                        <a:latin typeface="Verdana" panose="020B0604030504040204" pitchFamily="34" charset="0"/>
                        <a:ea typeface="Verdana" panose="020B0604030504040204" pitchFamily="34" charset="0"/>
                      </a:rPr>
                      <a:t>o</a:t>
                    </a:r>
                    <a:r>
                      <a:rPr lang="en-GB" sz="1400" dirty="0">
                        <a:latin typeface="Verdana" panose="020B0604030504040204" pitchFamily="34" charset="0"/>
                        <a:ea typeface="Verdana" panose="020B0604030504040204" pitchFamily="34" charset="0"/>
                      </a:rPr>
                      <a:t>C</a:t>
                    </a:r>
                  </a:p>
                </p:txBody>
              </p:sp>
            </p:grpSp>
            <p:sp>
              <p:nvSpPr>
                <p:cNvPr id="36" name="Cross 35"/>
                <p:cNvSpPr/>
                <p:nvPr/>
              </p:nvSpPr>
              <p:spPr>
                <a:xfrm>
                  <a:off x="2438434" y="1933930"/>
                  <a:ext cx="432000" cy="432000"/>
                </a:xfrm>
                <a:prstGeom prst="plus">
                  <a:avLst>
                    <a:gd name="adj" fmla="val 42871"/>
                  </a:avLst>
                </a:prstGeom>
                <a:solidFill>
                  <a:schemeClr val="accent6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34" name="Right Arrow 33"/>
              <p:cNvSpPr/>
              <p:nvPr/>
            </p:nvSpPr>
            <p:spPr>
              <a:xfrm>
                <a:off x="4443345" y="1890118"/>
                <a:ext cx="1230771" cy="519623"/>
              </a:xfrm>
              <a:prstGeom prst="rightArrow">
                <a:avLst>
                  <a:gd name="adj1" fmla="val 12832"/>
                  <a:gd name="adj2" fmla="val 43463"/>
                </a:avLst>
              </a:prstGeom>
              <a:solidFill>
                <a:schemeClr val="accent6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23" name="TextBox 22"/>
            <p:cNvSpPr txBox="1"/>
            <p:nvPr/>
          </p:nvSpPr>
          <p:spPr>
            <a:xfrm>
              <a:off x="3421674" y="2947750"/>
              <a:ext cx="117319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>
                  <a:latin typeface="Verdana" panose="020B0604030504040204" pitchFamily="34" charset="0"/>
                  <a:ea typeface="Verdana" panose="020B0604030504040204" pitchFamily="34" charset="0"/>
                </a:rPr>
                <a:t>Water at 80</a:t>
              </a:r>
              <a:r>
                <a:rPr lang="en-GB" sz="1400" baseline="30000" dirty="0">
                  <a:latin typeface="Verdana" panose="020B0604030504040204" pitchFamily="34" charset="0"/>
                  <a:ea typeface="Verdana" panose="020B0604030504040204" pitchFamily="34" charset="0"/>
                </a:rPr>
                <a:t>o</a:t>
              </a:r>
              <a:r>
                <a:rPr lang="en-GB" sz="1400" dirty="0">
                  <a:latin typeface="Verdana" panose="020B0604030504040204" pitchFamily="34" charset="0"/>
                  <a:ea typeface="Verdana" panose="020B0604030504040204" pitchFamily="34" charset="0"/>
                </a:rPr>
                <a:t>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85835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5638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Mixing water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50000"/>
                </a:srgbClr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6"/>
            <a:ext cx="8285163" cy="17608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defRPr/>
            </a:pPr>
            <a:r>
              <a:rPr lang="en-US" dirty="0">
                <a:solidFill>
                  <a:srgbClr val="1F497D">
                    <a:lumMod val="50000"/>
                  </a:srgbClr>
                </a:solidFill>
              </a:rPr>
              <a:t>4. What temperature will the water be when it is mixed?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02385" y="5553530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402385" y="3574076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402385" y="4233894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402385" y="4893712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457200" y="3659410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77841" y="3657081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20</a:t>
            </a:r>
            <a:r>
              <a:rPr lang="en-GB" baseline="30000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</a:t>
            </a:r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15955" y="4319228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936596" y="4316899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40</a:t>
            </a:r>
            <a:r>
              <a:rPr lang="en-GB" baseline="30000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</a:t>
            </a:r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02385" y="4979046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923026" y="4976717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50</a:t>
            </a:r>
            <a:r>
              <a:rPr lang="en-GB" baseline="30000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</a:t>
            </a:r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15955" y="5632516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936596" y="5630187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80</a:t>
            </a:r>
            <a:r>
              <a:rPr lang="en-GB" baseline="30000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</a:t>
            </a:r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1603452" y="1531927"/>
            <a:ext cx="5901332" cy="1939043"/>
            <a:chOff x="1603452" y="1531927"/>
            <a:chExt cx="5901332" cy="1939043"/>
          </a:xfrm>
        </p:grpSpPr>
        <p:grpSp>
          <p:nvGrpSpPr>
            <p:cNvPr id="18" name="Group 17"/>
            <p:cNvGrpSpPr/>
            <p:nvPr/>
          </p:nvGrpSpPr>
          <p:grpSpPr>
            <a:xfrm>
              <a:off x="1603452" y="1531927"/>
              <a:ext cx="5901332" cy="1939043"/>
              <a:chOff x="1172979" y="1451176"/>
              <a:chExt cx="5901332" cy="1939043"/>
            </a:xfrm>
          </p:grpSpPr>
          <p:grpSp>
            <p:nvGrpSpPr>
              <p:cNvPr id="32" name="Group 31"/>
              <p:cNvGrpSpPr/>
              <p:nvPr/>
            </p:nvGrpSpPr>
            <p:grpSpPr>
              <a:xfrm>
                <a:off x="6013262" y="1454884"/>
                <a:ext cx="1061049" cy="1397508"/>
                <a:chOff x="1572910" y="1622015"/>
                <a:chExt cx="1061049" cy="1397508"/>
              </a:xfrm>
            </p:grpSpPr>
            <p:sp>
              <p:nvSpPr>
                <p:cNvPr id="44" name="Trapezoid 43"/>
                <p:cNvSpPr/>
                <p:nvPr/>
              </p:nvSpPr>
              <p:spPr>
                <a:xfrm rot="10800000">
                  <a:off x="1597657" y="1689313"/>
                  <a:ext cx="1009651" cy="1307884"/>
                </a:xfrm>
                <a:prstGeom prst="trapezoid">
                  <a:avLst>
                    <a:gd name="adj" fmla="val 14533"/>
                  </a:avLst>
                </a:prstGeom>
                <a:gradFill flip="none" rotWithShape="1">
                  <a:gsLst>
                    <a:gs pos="0">
                      <a:schemeClr val="accent5">
                        <a:lumMod val="67000"/>
                      </a:schemeClr>
                    </a:gs>
                    <a:gs pos="48000">
                      <a:schemeClr val="accent5">
                        <a:lumMod val="97000"/>
                        <a:lumOff val="3000"/>
                      </a:schemeClr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2700000" scaled="1"/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5" name="Trapezoid 44"/>
                <p:cNvSpPr/>
                <p:nvPr/>
              </p:nvSpPr>
              <p:spPr>
                <a:xfrm rot="10800000">
                  <a:off x="1572910" y="1622015"/>
                  <a:ext cx="1061049" cy="1397508"/>
                </a:xfrm>
                <a:prstGeom prst="trapezoid">
                  <a:avLst>
                    <a:gd name="adj" fmla="val 14881"/>
                  </a:avLst>
                </a:prstGeom>
                <a:gradFill flip="none" rotWithShape="1">
                  <a:gsLst>
                    <a:gs pos="0">
                      <a:schemeClr val="accent3">
                        <a:lumMod val="0"/>
                        <a:lumOff val="100000"/>
                        <a:alpha val="0"/>
                      </a:schemeClr>
                    </a:gs>
                    <a:gs pos="72000">
                      <a:schemeClr val="accent3">
                        <a:lumMod val="0"/>
                        <a:lumOff val="100000"/>
                      </a:schemeClr>
                    </a:gs>
                    <a:gs pos="98000">
                      <a:srgbClr val="C9C9C9"/>
                    </a:gs>
                  </a:gsLst>
                  <a:lin ang="13500000" scaled="1"/>
                  <a:tileRect/>
                </a:gradFill>
                <a:ln w="6350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33" name="Group 32"/>
              <p:cNvGrpSpPr/>
              <p:nvPr/>
            </p:nvGrpSpPr>
            <p:grpSpPr>
              <a:xfrm>
                <a:off x="1172979" y="1451176"/>
                <a:ext cx="2935343" cy="1939043"/>
                <a:chOff x="1172979" y="1451176"/>
                <a:chExt cx="2935343" cy="1939043"/>
              </a:xfrm>
            </p:grpSpPr>
            <p:grpSp>
              <p:nvGrpSpPr>
                <p:cNvPr id="35" name="Group 34"/>
                <p:cNvGrpSpPr/>
                <p:nvPr/>
              </p:nvGrpSpPr>
              <p:grpSpPr>
                <a:xfrm>
                  <a:off x="1172979" y="1451176"/>
                  <a:ext cx="2935343" cy="1939043"/>
                  <a:chOff x="1172979" y="1451176"/>
                  <a:chExt cx="2935343" cy="1939043"/>
                </a:xfrm>
              </p:grpSpPr>
              <p:grpSp>
                <p:nvGrpSpPr>
                  <p:cNvPr id="37" name="Group 36"/>
                  <p:cNvGrpSpPr/>
                  <p:nvPr/>
                </p:nvGrpSpPr>
                <p:grpSpPr>
                  <a:xfrm>
                    <a:off x="1229051" y="1451176"/>
                    <a:ext cx="1061049" cy="1397508"/>
                    <a:chOff x="1420510" y="1640585"/>
                    <a:chExt cx="1061049" cy="1397508"/>
                  </a:xfrm>
                </p:grpSpPr>
                <p:sp>
                  <p:nvSpPr>
                    <p:cNvPr id="42" name="Trapezoid 41"/>
                    <p:cNvSpPr/>
                    <p:nvPr/>
                  </p:nvSpPr>
                  <p:spPr>
                    <a:xfrm rot="10800000">
                      <a:off x="1504948" y="2303278"/>
                      <a:ext cx="892175" cy="693922"/>
                    </a:xfrm>
                    <a:prstGeom prst="trapezoid">
                      <a:avLst>
                        <a:gd name="adj" fmla="val 12646"/>
                      </a:avLst>
                    </a:prstGeom>
                    <a:gradFill flip="none" rotWithShape="1">
                      <a:gsLst>
                        <a:gs pos="0">
                          <a:schemeClr val="accent5">
                            <a:lumMod val="67000"/>
                          </a:schemeClr>
                        </a:gs>
                        <a:gs pos="48000">
                          <a:schemeClr val="accent5">
                            <a:lumMod val="97000"/>
                            <a:lumOff val="3000"/>
                          </a:schemeClr>
                        </a:gs>
                        <a:gs pos="100000">
                          <a:schemeClr val="accent5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3" name="Trapezoid 42"/>
                    <p:cNvSpPr/>
                    <p:nvPr/>
                  </p:nvSpPr>
                  <p:spPr>
                    <a:xfrm rot="10800000">
                      <a:off x="1420510" y="1640585"/>
                      <a:ext cx="1061049" cy="1397508"/>
                    </a:xfrm>
                    <a:prstGeom prst="trapezoid">
                      <a:avLst>
                        <a:gd name="adj" fmla="val 14881"/>
                      </a:avLst>
                    </a:prstGeom>
                    <a:gradFill flip="none" rotWithShape="1">
                      <a:gsLst>
                        <a:gs pos="0">
                          <a:schemeClr val="accent3">
                            <a:lumMod val="0"/>
                            <a:lumOff val="100000"/>
                            <a:alpha val="0"/>
                          </a:schemeClr>
                        </a:gs>
                        <a:gs pos="72000">
                          <a:schemeClr val="accent3">
                            <a:lumMod val="0"/>
                            <a:lumOff val="100000"/>
                          </a:schemeClr>
                        </a:gs>
                        <a:gs pos="98000">
                          <a:srgbClr val="C9C9C9"/>
                        </a:gs>
                      </a:gsLst>
                      <a:lin ang="13500000" scaled="1"/>
                      <a:tileRect/>
                    </a:gradFill>
                    <a:ln w="6350">
                      <a:solidFill>
                        <a:schemeClr val="bg1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38" name="Group 37"/>
                  <p:cNvGrpSpPr/>
                  <p:nvPr/>
                </p:nvGrpSpPr>
                <p:grpSpPr>
                  <a:xfrm>
                    <a:off x="3047273" y="1452920"/>
                    <a:ext cx="1061049" cy="1397508"/>
                    <a:chOff x="1420510" y="1640585"/>
                    <a:chExt cx="1061049" cy="1397508"/>
                  </a:xfrm>
                </p:grpSpPr>
                <p:sp>
                  <p:nvSpPr>
                    <p:cNvPr id="40" name="Trapezoid 39"/>
                    <p:cNvSpPr/>
                    <p:nvPr/>
                  </p:nvSpPr>
                  <p:spPr>
                    <a:xfrm rot="10800000">
                      <a:off x="1504948" y="2303278"/>
                      <a:ext cx="892175" cy="693922"/>
                    </a:xfrm>
                    <a:prstGeom prst="trapezoid">
                      <a:avLst>
                        <a:gd name="adj" fmla="val 12646"/>
                      </a:avLst>
                    </a:prstGeom>
                    <a:gradFill flip="none" rotWithShape="1">
                      <a:gsLst>
                        <a:gs pos="0">
                          <a:schemeClr val="accent5">
                            <a:lumMod val="67000"/>
                          </a:schemeClr>
                        </a:gs>
                        <a:gs pos="48000">
                          <a:schemeClr val="accent5">
                            <a:lumMod val="97000"/>
                            <a:lumOff val="3000"/>
                          </a:schemeClr>
                        </a:gs>
                        <a:gs pos="100000">
                          <a:schemeClr val="accent5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1" name="Trapezoid 40"/>
                    <p:cNvSpPr/>
                    <p:nvPr/>
                  </p:nvSpPr>
                  <p:spPr>
                    <a:xfrm rot="10800000">
                      <a:off x="1420510" y="1640585"/>
                      <a:ext cx="1061049" cy="1397508"/>
                    </a:xfrm>
                    <a:prstGeom prst="trapezoid">
                      <a:avLst>
                        <a:gd name="adj" fmla="val 14881"/>
                      </a:avLst>
                    </a:prstGeom>
                    <a:gradFill flip="none" rotWithShape="1">
                      <a:gsLst>
                        <a:gs pos="0">
                          <a:schemeClr val="accent3">
                            <a:lumMod val="0"/>
                            <a:lumOff val="100000"/>
                            <a:alpha val="0"/>
                          </a:schemeClr>
                        </a:gs>
                        <a:gs pos="72000">
                          <a:schemeClr val="accent3">
                            <a:lumMod val="0"/>
                            <a:lumOff val="100000"/>
                          </a:schemeClr>
                        </a:gs>
                        <a:gs pos="98000">
                          <a:srgbClr val="C9C9C9"/>
                        </a:gs>
                      </a:gsLst>
                      <a:lin ang="13500000" scaled="1"/>
                      <a:tileRect/>
                    </a:gradFill>
                    <a:ln w="6350">
                      <a:solidFill>
                        <a:schemeClr val="bg1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sp>
                <p:nvSpPr>
                  <p:cNvPr id="39" name="TextBox 38"/>
                  <p:cNvSpPr txBox="1"/>
                  <p:nvPr/>
                </p:nvSpPr>
                <p:spPr>
                  <a:xfrm>
                    <a:off x="1172979" y="2866999"/>
                    <a:ext cx="1173192" cy="52322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GB" sz="1400" dirty="0">
                        <a:latin typeface="Verdana" panose="020B0604030504040204" pitchFamily="34" charset="0"/>
                        <a:ea typeface="Verdana" panose="020B0604030504040204" pitchFamily="34" charset="0"/>
                      </a:rPr>
                      <a:t>Water at 50</a:t>
                    </a:r>
                    <a:r>
                      <a:rPr lang="en-GB" sz="1400" baseline="30000" dirty="0">
                        <a:latin typeface="Verdana" panose="020B0604030504040204" pitchFamily="34" charset="0"/>
                        <a:ea typeface="Verdana" panose="020B0604030504040204" pitchFamily="34" charset="0"/>
                      </a:rPr>
                      <a:t>o</a:t>
                    </a:r>
                    <a:r>
                      <a:rPr lang="en-GB" sz="1400" dirty="0">
                        <a:latin typeface="Verdana" panose="020B0604030504040204" pitchFamily="34" charset="0"/>
                        <a:ea typeface="Verdana" panose="020B0604030504040204" pitchFamily="34" charset="0"/>
                      </a:rPr>
                      <a:t>C</a:t>
                    </a:r>
                  </a:p>
                </p:txBody>
              </p:sp>
            </p:grpSp>
            <p:sp>
              <p:nvSpPr>
                <p:cNvPr id="36" name="Cross 35"/>
                <p:cNvSpPr/>
                <p:nvPr/>
              </p:nvSpPr>
              <p:spPr>
                <a:xfrm>
                  <a:off x="2438434" y="1933930"/>
                  <a:ext cx="432000" cy="432000"/>
                </a:xfrm>
                <a:prstGeom prst="plus">
                  <a:avLst>
                    <a:gd name="adj" fmla="val 42871"/>
                  </a:avLst>
                </a:prstGeom>
                <a:solidFill>
                  <a:schemeClr val="accent6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34" name="Right Arrow 33"/>
              <p:cNvSpPr/>
              <p:nvPr/>
            </p:nvSpPr>
            <p:spPr>
              <a:xfrm>
                <a:off x="4443345" y="1890118"/>
                <a:ext cx="1230771" cy="519623"/>
              </a:xfrm>
              <a:prstGeom prst="rightArrow">
                <a:avLst>
                  <a:gd name="adj1" fmla="val 12832"/>
                  <a:gd name="adj2" fmla="val 43463"/>
                </a:avLst>
              </a:prstGeom>
              <a:solidFill>
                <a:schemeClr val="accent6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23" name="TextBox 22"/>
            <p:cNvSpPr txBox="1"/>
            <p:nvPr/>
          </p:nvSpPr>
          <p:spPr>
            <a:xfrm>
              <a:off x="3421674" y="2947750"/>
              <a:ext cx="117319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>
                  <a:latin typeface="Verdana" panose="020B0604030504040204" pitchFamily="34" charset="0"/>
                  <a:ea typeface="Verdana" panose="020B0604030504040204" pitchFamily="34" charset="0"/>
                </a:rPr>
                <a:t>Water at 30</a:t>
              </a:r>
              <a:r>
                <a:rPr lang="en-GB" sz="1400" baseline="30000" dirty="0">
                  <a:latin typeface="Verdana" panose="020B0604030504040204" pitchFamily="34" charset="0"/>
                  <a:ea typeface="Verdana" panose="020B0604030504040204" pitchFamily="34" charset="0"/>
                </a:rPr>
                <a:t>o</a:t>
              </a:r>
              <a:r>
                <a:rPr lang="en-GB" sz="1400" dirty="0">
                  <a:latin typeface="Verdana" panose="020B0604030504040204" pitchFamily="34" charset="0"/>
                  <a:ea typeface="Verdana" panose="020B0604030504040204" pitchFamily="34" charset="0"/>
                </a:rPr>
                <a:t>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55763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.BEST_PPt_First slide ready.pptx" id="{381E4D17-69CB-42C3-85C1-2E8F8736608A}" vid="{03D53ADA-BC75-4EEB-AF83-964927EF2CE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.BEST_PPt_First slide ready</Template>
  <TotalTime>127</TotalTime>
  <Words>137</Words>
  <Application>Microsoft Office PowerPoint</Application>
  <PresentationFormat>On-screen Show (4:3)</PresentationFormat>
  <Paragraphs>50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Verdana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York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Fairhurst</dc:creator>
  <cp:lastModifiedBy>Jessica Howell</cp:lastModifiedBy>
  <cp:revision>12</cp:revision>
  <dcterms:created xsi:type="dcterms:W3CDTF">2018-11-08T11:24:37Z</dcterms:created>
  <dcterms:modified xsi:type="dcterms:W3CDTF">2021-09-08T16:29:08Z</dcterms:modified>
</cp:coreProperties>
</file>